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425" r:id="rId5"/>
    <p:sldId id="420" r:id="rId6"/>
    <p:sldId id="426" r:id="rId7"/>
    <p:sldId id="42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339BB0-E879-4C6C-A21D-7A26C356EA17}" v="35" dt="2024-02-13T03:41:31.2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7564" autoAdjust="0"/>
    <p:restoredTop sz="86388" autoAdjust="0"/>
  </p:normalViewPr>
  <p:slideViewPr>
    <p:cSldViewPr snapToGrid="0" snapToObjects="1">
      <p:cViewPr varScale="1">
        <p:scale>
          <a:sx n="55" d="100"/>
          <a:sy n="55" d="100"/>
        </p:scale>
        <p:origin x="60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ladden, Jon" userId="f3bf39aa-1dba-4fe8-8f67-f653063b7700" providerId="ADAL" clId="{4E339BB0-E879-4C6C-A21D-7A26C356EA17}"/>
    <pc:docChg chg="modSld">
      <pc:chgData name="Gladden, Jon" userId="f3bf39aa-1dba-4fe8-8f67-f653063b7700" providerId="ADAL" clId="{4E339BB0-E879-4C6C-A21D-7A26C356EA17}" dt="2024-02-13T03:41:31.251" v="39" actId="207"/>
      <pc:docMkLst>
        <pc:docMk/>
      </pc:docMkLst>
      <pc:sldChg chg="modSp mod">
        <pc:chgData name="Gladden, Jon" userId="f3bf39aa-1dba-4fe8-8f67-f653063b7700" providerId="ADAL" clId="{4E339BB0-E879-4C6C-A21D-7A26C356EA17}" dt="2024-02-13T03:37:29.206" v="3" actId="33553"/>
        <pc:sldMkLst>
          <pc:docMk/>
          <pc:sldMk cId="2100750916" sldId="420"/>
        </pc:sldMkLst>
        <pc:spChg chg="mod">
          <ac:chgData name="Gladden, Jon" userId="f3bf39aa-1dba-4fe8-8f67-f653063b7700" providerId="ADAL" clId="{4E339BB0-E879-4C6C-A21D-7A26C356EA17}" dt="2024-02-13T03:37:29.206" v="3" actId="33553"/>
          <ac:spMkLst>
            <pc:docMk/>
            <pc:sldMk cId="2100750916" sldId="420"/>
            <ac:spMk id="5" creationId="{00000000-0000-0000-0000-000000000000}"/>
          </ac:spMkLst>
        </pc:spChg>
      </pc:sldChg>
      <pc:sldChg chg="addSp delSp modSp mod">
        <pc:chgData name="Gladden, Jon" userId="f3bf39aa-1dba-4fe8-8f67-f653063b7700" providerId="ADAL" clId="{4E339BB0-E879-4C6C-A21D-7A26C356EA17}" dt="2024-02-13T03:36:51.804" v="2" actId="33553"/>
        <pc:sldMkLst>
          <pc:docMk/>
          <pc:sldMk cId="4208102140" sldId="425"/>
        </pc:sldMkLst>
        <pc:spChg chg="add del mod">
          <ac:chgData name="Gladden, Jon" userId="f3bf39aa-1dba-4fe8-8f67-f653063b7700" providerId="ADAL" clId="{4E339BB0-E879-4C6C-A21D-7A26C356EA17}" dt="2024-02-13T03:36:35.902" v="1" actId="478"/>
          <ac:spMkLst>
            <pc:docMk/>
            <pc:sldMk cId="4208102140" sldId="425"/>
            <ac:spMk id="2" creationId="{C02CDE0F-6CDE-16EE-9395-D88CAF08887A}"/>
          </ac:spMkLst>
        </pc:spChg>
        <pc:spChg chg="mod">
          <ac:chgData name="Gladden, Jon" userId="f3bf39aa-1dba-4fe8-8f67-f653063b7700" providerId="ADAL" clId="{4E339BB0-E879-4C6C-A21D-7A26C356EA17}" dt="2024-02-13T03:36:51.804" v="2" actId="33553"/>
          <ac:spMkLst>
            <pc:docMk/>
            <pc:sldMk cId="4208102140" sldId="425"/>
            <ac:spMk id="6" creationId="{00000000-0000-0000-0000-000000000000}"/>
          </ac:spMkLst>
        </pc:spChg>
      </pc:sldChg>
      <pc:sldChg chg="modSp mod">
        <pc:chgData name="Gladden, Jon" userId="f3bf39aa-1dba-4fe8-8f67-f653063b7700" providerId="ADAL" clId="{4E339BB0-E879-4C6C-A21D-7A26C356EA17}" dt="2024-02-13T03:40:20.987" v="19" actId="207"/>
        <pc:sldMkLst>
          <pc:docMk/>
          <pc:sldMk cId="2181551700" sldId="426"/>
        </pc:sldMkLst>
        <pc:spChg chg="mod">
          <ac:chgData name="Gladden, Jon" userId="f3bf39aa-1dba-4fe8-8f67-f653063b7700" providerId="ADAL" clId="{4E339BB0-E879-4C6C-A21D-7A26C356EA17}" dt="2024-02-13T03:37:34.282" v="4" actId="33553"/>
          <ac:spMkLst>
            <pc:docMk/>
            <pc:sldMk cId="2181551700" sldId="426"/>
            <ac:spMk id="6" creationId="{00000000-0000-0000-0000-000000000000}"/>
          </ac:spMkLst>
        </pc:spChg>
        <pc:graphicFrameChg chg="mod">
          <ac:chgData name="Gladden, Jon" userId="f3bf39aa-1dba-4fe8-8f67-f653063b7700" providerId="ADAL" clId="{4E339BB0-E879-4C6C-A21D-7A26C356EA17}" dt="2024-02-13T03:40:20.987" v="19" actId="207"/>
          <ac:graphicFrameMkLst>
            <pc:docMk/>
            <pc:sldMk cId="2181551700" sldId="426"/>
            <ac:graphicFrameMk id="8" creationId="{00000000-0000-0000-0000-000000000000}"/>
          </ac:graphicFrameMkLst>
        </pc:graphicFrameChg>
      </pc:sldChg>
      <pc:sldChg chg="modSp mod">
        <pc:chgData name="Gladden, Jon" userId="f3bf39aa-1dba-4fe8-8f67-f653063b7700" providerId="ADAL" clId="{4E339BB0-E879-4C6C-A21D-7A26C356EA17}" dt="2024-02-13T03:41:31.251" v="39" actId="207"/>
        <pc:sldMkLst>
          <pc:docMk/>
          <pc:sldMk cId="1677747843" sldId="427"/>
        </pc:sldMkLst>
        <pc:spChg chg="mod">
          <ac:chgData name="Gladden, Jon" userId="f3bf39aa-1dba-4fe8-8f67-f653063b7700" providerId="ADAL" clId="{4E339BB0-E879-4C6C-A21D-7A26C356EA17}" dt="2024-02-13T03:37:37.991" v="5" actId="33553"/>
          <ac:spMkLst>
            <pc:docMk/>
            <pc:sldMk cId="1677747843" sldId="427"/>
            <ac:spMk id="6" creationId="{00000000-0000-0000-0000-000000000000}"/>
          </ac:spMkLst>
        </pc:spChg>
        <pc:graphicFrameChg chg="mod">
          <ac:chgData name="Gladden, Jon" userId="f3bf39aa-1dba-4fe8-8f67-f653063b7700" providerId="ADAL" clId="{4E339BB0-E879-4C6C-A21D-7A26C356EA17}" dt="2024-02-13T03:41:31.251" v="39" actId="207"/>
          <ac:graphicFrameMkLst>
            <pc:docMk/>
            <pc:sldMk cId="1677747843" sldId="427"/>
            <ac:graphicFrameMk id="8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D7D97-E4FE-354D-86ED-D6733F389651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035E7-2574-3E46-B403-051669F94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Main points:</a:t>
            </a:r>
          </a:p>
          <a:p>
            <a:endParaRPr lang="en-US" dirty="0"/>
          </a:p>
          <a:p>
            <a:r>
              <a:rPr lang="en-US" dirty="0"/>
              <a:t>We’re presenting a model for how an exam plan should essentially work (find what works best for you but use similar</a:t>
            </a:r>
            <a:r>
              <a:rPr lang="en-US" baseline="0" dirty="0"/>
              <a:t> reasoning).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6F24C-BC0A-4203-93D5-55B7611D327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678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example….</a:t>
            </a:r>
          </a:p>
          <a:p>
            <a:endParaRPr lang="en-US" dirty="0"/>
          </a:p>
          <a:p>
            <a:r>
              <a:rPr lang="en-US" dirty="0"/>
              <a:t>Main Points:</a:t>
            </a:r>
          </a:p>
          <a:p>
            <a:endParaRPr lang="en-US" dirty="0"/>
          </a:p>
          <a:p>
            <a:pPr marL="171450" indent="-171450">
              <a:buFontTx/>
              <a:buChar char="-"/>
            </a:pPr>
            <a:r>
              <a:rPr lang="en-US" baseline="0" dirty="0"/>
              <a:t>Finding out as much as you can about the exam itself. 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Helping to focus in study time rather than just start reading according to syllabus or spending too much time on easy information, 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Don’t decide what to do without knowing as much as you can about the test and </a:t>
            </a:r>
          </a:p>
          <a:p>
            <a:pPr marL="0" indent="0">
              <a:buFontTx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6F24C-BC0A-4203-93D5-55B7611D327B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424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6F24C-BC0A-4203-93D5-55B7611D327B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580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6F24C-BC0A-4203-93D5-55B7611D327B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519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76E4A-F2F9-EC40-9AF8-59B5AB95D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B1E38F-AE66-0546-A9C9-6C6E29E50F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81E50-306F-DC4F-A803-40946BC10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3C35-6C2F-3544-AAA1-0F7CFE8FA83D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D27779-FBB4-CF43-8FBC-0119D61DB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BBBA0-4D45-3642-828C-A501EDEDF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7501-AC0F-CC44-A24B-F1138414D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747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58365-FC3D-A94F-96D1-972A80E03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A21A2E-908F-BB4D-A89B-F61B4D4EC4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8B041-9BB3-2441-A802-1B8F936F0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3C35-6C2F-3544-AAA1-0F7CFE8FA83D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FBC1B-5CCE-9041-BC09-C9179BDB1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6D8A6-27EF-2046-BBC5-08FF4CB23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7501-AC0F-CC44-A24B-F1138414D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0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692391-8E1C-2141-B8F9-7654FAB125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53916F-B3F4-4243-B629-721DA31C9E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AD749-B4E5-4F47-8FBC-32B22C5C5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3C35-6C2F-3544-AAA1-0F7CFE8FA83D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AA138-2533-6747-889F-3423F73DA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FDAD9-70B8-A74B-8347-003BDB38C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7501-AC0F-CC44-A24B-F1138414D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14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A1DC2-619D-214F-A3F0-B0A566D60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A8B11-F60D-8F46-B5A9-306EB63B2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029AF-4B72-C94D-9F6C-FE882E31E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3C35-6C2F-3544-AAA1-0F7CFE8FA83D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2F841-E8B0-1C43-8D32-5986A1DD3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444EC6-AD22-724F-A83A-9F0B4334F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7501-AC0F-CC44-A24B-F1138414D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2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3329C-CBA4-4B41-8B83-DD732DA58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C79034-8054-F249-9542-23840B0A1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C2B08-6ED5-9241-878C-7D11E6954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3C35-6C2F-3544-AAA1-0F7CFE8FA83D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6BBCC-FE0E-3C45-86CC-971BC1AE6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98AAA-8554-F447-9785-A8C1B3665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7501-AC0F-CC44-A24B-F1138414D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50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16C79-C218-F048-AF7D-14BBBD44D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31438-88C6-D042-BC14-959D74296B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94E3E1-A0BE-EC45-8925-2508018E17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2FB4D8-F20B-9E4D-879D-2F4B26C13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3C35-6C2F-3544-AAA1-0F7CFE8FA83D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1A79F7-9C8C-5C40-B350-2EF502EC9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546C7A-033B-1A4D-A9B4-C9D5E6A8B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7501-AC0F-CC44-A24B-F1138414D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07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E9915-7693-0E45-A043-94C4EB66F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66CD5C-7339-654A-993D-B9698B85E7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6DD867-4211-024B-9ACA-05ED16EBC0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9CA9C9-47D4-4449-B452-2AF8ED8CC8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C6135C-149E-634C-8708-FB866EFB0A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CB3F6A-01D9-A649-96D1-A956B4601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3C35-6C2F-3544-AAA1-0F7CFE8FA83D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4E2755-B31C-A246-808C-E56A4E488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EFF96A-1FA9-FC48-9675-D724E743F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7501-AC0F-CC44-A24B-F1138414D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82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01517-F5CC-0E4D-B3D1-5CE87157D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BE7BB6-F05E-4949-87F9-808080484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3C35-6C2F-3544-AAA1-0F7CFE8FA83D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BD4313-C05D-F84C-9EA5-0E7DC91FC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CEC0B9-3A5F-684B-898B-E84BEBCEC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7501-AC0F-CC44-A24B-F1138414D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31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3428E7-9F5A-4947-BBF3-AF961393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3C35-6C2F-3544-AAA1-0F7CFE8FA83D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C2DF11-0E99-7C45-83A1-18E1D1E94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50195B-DB62-6644-BDF3-E2DE88C65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7501-AC0F-CC44-A24B-F1138414D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4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CD6D7-0374-764D-B0C8-21CF676AA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0C36A-6A1A-F54F-97FF-0200922A4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C08495-6F73-104A-B433-3D7AB67EE2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60CC11-C811-AB44-8F80-2FBA14FAF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3C35-6C2F-3544-AAA1-0F7CFE8FA83D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5BB9C5-A014-3146-ACF0-781EC4BE3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827040-0A75-474F-AB19-A655DAA7F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7501-AC0F-CC44-A24B-F1138414D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69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0FFF4-D10F-614F-96E6-D744C12F5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1CDE1D-2C93-D248-8149-2F54511427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B26121-50D5-BD45-9705-FDDF197B2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DC133C-7DE6-3C4C-B277-36DF8DCE1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3C35-6C2F-3544-AAA1-0F7CFE8FA83D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BDD808-4833-2F46-AA71-B6D1E322C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B7D6C-DCE0-DD4B-93D5-DEB8F42C0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7501-AC0F-CC44-A24B-F1138414D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604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555012-0227-7143-9D96-ED555C9A2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1BDD89-40B9-7248-A3D7-58CC1C338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87CCF-AD40-AA48-9CFA-31299FF528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83C35-6C2F-3544-AAA1-0F7CFE8FA83D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75074-A9C7-334B-997B-A0D5ABDEF6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8C4570-5D7E-1448-8D46-1A0C7C5936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17501-AC0F-CC44-A24B-F1138414D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061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896766" y="2665476"/>
            <a:ext cx="8695035" cy="412303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Identify topics on exam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Break topics up into 5 day plan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Designate study time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Includes strategies</a:t>
            </a:r>
          </a:p>
          <a:p>
            <a:pPr marL="914400" lvl="1" indent="-514350"/>
            <a:r>
              <a:rPr lang="en-US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Preparation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(1 day per topic)</a:t>
            </a:r>
          </a:p>
          <a:p>
            <a:pPr marL="914400" lvl="1" indent="-514350"/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Self-Test before Exam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1494631" y="-2554"/>
            <a:ext cx="9202738" cy="1145553"/>
          </a:xfrm>
          <a:prstGeom prst="rect">
            <a:avLst/>
          </a:prstGeom>
          <a:solidFill>
            <a:srgbClr val="B71515"/>
          </a:solidFill>
          <a:ln w="6350" cap="flat" cmpd="sng" algn="ctr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/>
                <a:ea typeface="Open Sans Extrabold" pitchFamily="34" charset="0"/>
                <a:cs typeface="Cambria"/>
              </a:rPr>
              <a:t>5 Day Study Plan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752601" y="1369770"/>
            <a:ext cx="8686799" cy="91623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Considers Content, Format, and Understanding</a:t>
            </a:r>
          </a:p>
        </p:txBody>
      </p:sp>
    </p:spTree>
    <p:extLst>
      <p:ext uri="{BB962C8B-B14F-4D97-AF65-F5344CB8AC3E}">
        <p14:creationId xmlns:p14="http://schemas.microsoft.com/office/powerpoint/2010/main" val="4208102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 idx="4294967295"/>
          </p:nvPr>
        </p:nvSpPr>
        <p:spPr bwMode="auto">
          <a:xfrm>
            <a:off x="2057400" y="76200"/>
            <a:ext cx="8305800" cy="1066800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" panose="020B0604020202020204" pitchFamily="34" charset="0"/>
                <a:ea typeface="+mj-ea"/>
                <a:cs typeface="Helvetica" panose="020B0604020202020204" pitchFamily="34" charset="0"/>
              </a:rPr>
              <a:t>What is Motivation?</a:t>
            </a:r>
          </a:p>
        </p:txBody>
      </p:sp>
      <p:sp>
        <p:nvSpPr>
          <p:cNvPr id="6" name="Rectangle 5"/>
          <p:cNvSpPr/>
          <p:nvPr/>
        </p:nvSpPr>
        <p:spPr>
          <a:xfrm>
            <a:off x="1494631" y="-2554"/>
            <a:ext cx="9202738" cy="1755154"/>
          </a:xfrm>
          <a:prstGeom prst="rect">
            <a:avLst/>
          </a:prstGeom>
          <a:solidFill>
            <a:srgbClr val="B7151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5720" tIns="22860" rIns="45720" bIns="22860" anchor="ctr"/>
          <a:lstStyle/>
          <a:p>
            <a:pPr algn="ctr">
              <a:defRPr/>
            </a:pPr>
            <a:r>
              <a:rPr lang="en-US" sz="4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Open Sans Extrabold" pitchFamily="34" charset="0"/>
                <a:cs typeface="Cambria"/>
              </a:rPr>
              <a:t>What You Need To Know</a:t>
            </a:r>
          </a:p>
          <a:p>
            <a:pPr algn="ctr">
              <a:defRPr/>
            </a:pPr>
            <a:r>
              <a:rPr lang="en-US" sz="4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Open Sans Extrabold" pitchFamily="34" charset="0"/>
                <a:cs typeface="Cambria"/>
              </a:rPr>
              <a:t>Example – ES EPSY 1259 Exam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32001" y="1981201"/>
            <a:ext cx="8868569" cy="4525963"/>
          </a:xfrm>
          <a:noFill/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4000" b="1" dirty="0"/>
              <a:t>Content</a:t>
            </a:r>
            <a:r>
              <a:rPr lang="en-US" sz="4000" dirty="0"/>
              <a:t>: Chapters 1-4</a:t>
            </a:r>
          </a:p>
          <a:p>
            <a:pPr marL="971550" lvl="1" indent="-571500"/>
            <a:r>
              <a:rPr lang="en-US" dirty="0">
                <a:solidFill>
                  <a:schemeClr val="accent2"/>
                </a:solidFill>
              </a:rPr>
              <a:t>Ch. 1 – Motivation</a:t>
            </a:r>
          </a:p>
          <a:p>
            <a:pPr marL="971550" lvl="1" indent="-571500"/>
            <a:r>
              <a:rPr lang="en-US" dirty="0">
                <a:solidFill>
                  <a:srgbClr val="DBD901"/>
                </a:solidFill>
              </a:rPr>
              <a:t>Ch. 2 – Goal Setting</a:t>
            </a:r>
          </a:p>
          <a:p>
            <a:pPr marL="971550" lvl="1" indent="-571500"/>
            <a:r>
              <a:rPr lang="en-US" dirty="0">
                <a:solidFill>
                  <a:srgbClr val="DBD901"/>
                </a:solidFill>
              </a:rPr>
              <a:t>Ch. 3 – Time Management</a:t>
            </a:r>
          </a:p>
          <a:p>
            <a:pPr marL="971550" lvl="1" indent="-571500"/>
            <a:r>
              <a:rPr lang="en-US" dirty="0">
                <a:solidFill>
                  <a:srgbClr val="00B050"/>
                </a:solidFill>
              </a:rPr>
              <a:t>Ch. 4 – Learning and Memory</a:t>
            </a:r>
          </a:p>
          <a:p>
            <a:pPr marL="514350" indent="-514350">
              <a:buFont typeface="+mj-lt"/>
              <a:buAutoNum type="arabicPeriod"/>
            </a:pPr>
            <a:endParaRPr lang="en-US" sz="1000" dirty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/>
              <a:t>Format</a:t>
            </a:r>
            <a:r>
              <a:rPr lang="en-US" sz="4000" dirty="0"/>
              <a:t>: </a:t>
            </a:r>
            <a:r>
              <a:rPr lang="en-US" sz="3600" dirty="0"/>
              <a:t>Multiple Choice, Short Answer</a:t>
            </a:r>
          </a:p>
          <a:p>
            <a:pPr marL="971550" lvl="1" indent="-571500"/>
            <a:endParaRPr lang="en-US" sz="1000" dirty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/>
              <a:t>Understanding: </a:t>
            </a:r>
            <a:r>
              <a:rPr lang="en-US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Medium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0750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1494631" y="-2554"/>
            <a:ext cx="9202738" cy="1145553"/>
          </a:xfrm>
          <a:prstGeom prst="rect">
            <a:avLst/>
          </a:prstGeom>
          <a:solidFill>
            <a:srgbClr val="B71515"/>
          </a:solidFill>
          <a:ln w="6350" cap="flat" cmpd="sng" algn="ctr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/>
                <a:ea typeface="Open Sans Extrabold" pitchFamily="34" charset="0"/>
                <a:cs typeface="Cambria"/>
              </a:rPr>
              <a:t>Step 1: Topics &amp; Time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676400" y="1369770"/>
            <a:ext cx="2514600" cy="533583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Final Exam on Friday, 12/12</a:t>
            </a:r>
          </a:p>
          <a:p>
            <a:pPr algn="ctr"/>
            <a:endParaRPr lang="en-US" b="1" dirty="0"/>
          </a:p>
          <a:p>
            <a:pPr algn="ctr"/>
            <a:r>
              <a:rPr lang="en-US" sz="2800" b="1" dirty="0"/>
              <a:t>Topics:</a:t>
            </a:r>
          </a:p>
          <a:p>
            <a:pPr algn="ctr"/>
            <a:endParaRPr lang="en-US" sz="800" b="1" dirty="0"/>
          </a:p>
          <a:p>
            <a:pPr indent="-57150"/>
            <a:r>
              <a:rPr lang="en-US" sz="2000" dirty="0"/>
              <a:t>Ch. 1 – Motivation (Low) </a:t>
            </a:r>
            <a:r>
              <a:rPr lang="en-US" sz="2800" dirty="0">
                <a:sym typeface="Wingdings 2" panose="05020102010507070707" pitchFamily="18" charset="2"/>
              </a:rPr>
              <a:t></a:t>
            </a:r>
            <a:endParaRPr lang="en-US" sz="2000" dirty="0">
              <a:sym typeface="Wingdings 2" panose="05020102010507070707" pitchFamily="18" charset="2"/>
            </a:endParaRPr>
          </a:p>
          <a:p>
            <a:pPr indent="-57150"/>
            <a:endParaRPr lang="en-US" sz="1100" dirty="0">
              <a:sym typeface="Wingdings 2" panose="05020102010507070707" pitchFamily="18" charset="2"/>
            </a:endParaRPr>
          </a:p>
          <a:p>
            <a:pPr indent="-57150"/>
            <a:r>
              <a:rPr lang="en-US" sz="2000" dirty="0"/>
              <a:t>Ch. 2 – Goal Setting (Medium) </a:t>
            </a:r>
            <a:r>
              <a:rPr lang="en-US" sz="2800" dirty="0">
                <a:sym typeface="Wingdings 2" panose="05020102010507070707" pitchFamily="18" charset="2"/>
              </a:rPr>
              <a:t></a:t>
            </a:r>
            <a:endParaRPr lang="en-US" sz="2800" dirty="0"/>
          </a:p>
          <a:p>
            <a:pPr indent="-57150"/>
            <a:endParaRPr lang="en-US" sz="1100" dirty="0"/>
          </a:p>
          <a:p>
            <a:pPr indent="-57150"/>
            <a:r>
              <a:rPr lang="en-US" sz="2000" dirty="0"/>
              <a:t>Ch. 3 – Time (Medium) </a:t>
            </a:r>
            <a:r>
              <a:rPr lang="en-US" sz="2800" dirty="0">
                <a:sym typeface="Wingdings 2" panose="05020102010507070707" pitchFamily="18" charset="2"/>
              </a:rPr>
              <a:t></a:t>
            </a:r>
            <a:endParaRPr lang="en-US" sz="2000" dirty="0"/>
          </a:p>
          <a:p>
            <a:pPr indent="-57150"/>
            <a:endParaRPr lang="en-US" sz="1100" dirty="0"/>
          </a:p>
          <a:p>
            <a:pPr indent="-57150"/>
            <a:r>
              <a:rPr lang="en-US" sz="2000" dirty="0"/>
              <a:t>Ch. 4 – Learning (High) </a:t>
            </a:r>
            <a:r>
              <a:rPr lang="en-US" sz="3600" dirty="0">
                <a:sym typeface="Wingdings 2" panose="05020102010507070707" pitchFamily="18" charset="2"/>
              </a:rPr>
              <a:t></a:t>
            </a:r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14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083601"/>
              </p:ext>
            </p:extLst>
          </p:nvPr>
        </p:nvGraphicFramePr>
        <p:xfrm>
          <a:off x="4419600" y="1342540"/>
          <a:ext cx="6096000" cy="546974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0060">
                <a:tc>
                  <a:txBody>
                    <a:bodyPr/>
                    <a:lstStyle/>
                    <a:p>
                      <a:r>
                        <a:rPr lang="en-US" b="1" dirty="0"/>
                        <a:t>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Topics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3843">
                <a:tc>
                  <a:txBody>
                    <a:bodyPr/>
                    <a:lstStyle/>
                    <a:p>
                      <a:r>
                        <a:rPr lang="en-US" b="1" dirty="0"/>
                        <a:t>1. </a:t>
                      </a:r>
                    </a:p>
                    <a:p>
                      <a:r>
                        <a:rPr lang="en-US" b="1" dirty="0"/>
                        <a:t>Sunday (12/7)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3843">
                <a:tc>
                  <a:txBody>
                    <a:bodyPr/>
                    <a:lstStyle/>
                    <a:p>
                      <a:r>
                        <a:rPr lang="en-US" b="1" dirty="0"/>
                        <a:t>2. </a:t>
                      </a:r>
                    </a:p>
                    <a:p>
                      <a:r>
                        <a:rPr lang="en-US" b="1" dirty="0"/>
                        <a:t>Monday (12/8)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Prepare</a:t>
                      </a:r>
                    </a:p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Review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3843">
                <a:tc>
                  <a:txBody>
                    <a:bodyPr/>
                    <a:lstStyle/>
                    <a:p>
                      <a:r>
                        <a:rPr lang="en-US" b="1" dirty="0"/>
                        <a:t>3. </a:t>
                      </a:r>
                    </a:p>
                    <a:p>
                      <a:r>
                        <a:rPr lang="en-US" b="1" dirty="0"/>
                        <a:t>Tuesday (12/9)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Prepare</a:t>
                      </a:r>
                    </a:p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Review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Review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3843">
                <a:tc>
                  <a:txBody>
                    <a:bodyPr/>
                    <a:lstStyle/>
                    <a:p>
                      <a:r>
                        <a:rPr lang="en-US" b="1" dirty="0"/>
                        <a:t>4. Wednesday (12/10)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Prepare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Review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Review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Review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3843">
                <a:tc>
                  <a:txBody>
                    <a:bodyPr/>
                    <a:lstStyle/>
                    <a:p>
                      <a:r>
                        <a:rPr lang="en-US" b="1" dirty="0"/>
                        <a:t>5. </a:t>
                      </a:r>
                    </a:p>
                    <a:p>
                      <a:r>
                        <a:rPr lang="en-US" b="1" dirty="0"/>
                        <a:t>Thursday (12/11)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Review</a:t>
                      </a:r>
                      <a:endParaRPr lang="en-US" sz="20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b="1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Self-Test</a:t>
                      </a:r>
                      <a:endParaRPr lang="en-US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58000" y="17526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Ch. 1 – Motivation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58000" y="29718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Ch. 1 – Motivation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58000" y="41910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Ch. 1 – Motivation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58000" y="554349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Ch. 1 – Motivation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58000" y="264789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Ch. 2 – Goal Setting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58000" y="389884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Ch. 2 – Goal Setting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58000" y="523869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Ch. 2 – Goal Setting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58000" y="493389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Ch. 3 – Time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858000" y="363849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Ch. 3 – Time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858000" y="462909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Ch. 4 – Learning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58000" y="59436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All Chapters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58000" y="62484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All Chapters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525000" y="17526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 hours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512300" y="2631954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 hour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512300" y="2930555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30 </a:t>
            </a:r>
            <a:r>
              <a:rPr lang="en-US" sz="2000" dirty="0" err="1"/>
              <a:t>mins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9512300" y="3629266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 hour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499600" y="4152417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15 </a:t>
            </a:r>
            <a:r>
              <a:rPr lang="en-US" sz="2000" dirty="0" err="1"/>
              <a:t>mins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9499600" y="3899865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30 </a:t>
            </a:r>
            <a:r>
              <a:rPr lang="en-US" sz="2000" dirty="0" err="1"/>
              <a:t>mins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9499600" y="4623856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30 </a:t>
            </a:r>
            <a:r>
              <a:rPr lang="en-US" sz="2000" dirty="0" err="1"/>
              <a:t>mins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9486900" y="4909576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15 </a:t>
            </a:r>
            <a:r>
              <a:rPr lang="en-US" sz="2000" dirty="0" err="1"/>
              <a:t>mins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9486900" y="5195296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15 </a:t>
            </a:r>
            <a:r>
              <a:rPr lang="en-US" sz="2000" dirty="0" err="1"/>
              <a:t>mins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9486900" y="5481016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15 </a:t>
            </a:r>
            <a:r>
              <a:rPr lang="en-US" sz="2000" dirty="0" err="1"/>
              <a:t>mins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9525000" y="598393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 hours</a:t>
            </a:r>
          </a:p>
        </p:txBody>
      </p:sp>
    </p:spTree>
    <p:extLst>
      <p:ext uri="{BB962C8B-B14F-4D97-AF65-F5344CB8AC3E}">
        <p14:creationId xmlns:p14="http://schemas.microsoft.com/office/powerpoint/2010/main" val="2181551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1494631" y="-2554"/>
            <a:ext cx="9202738" cy="1145553"/>
          </a:xfrm>
          <a:prstGeom prst="rect">
            <a:avLst/>
          </a:prstGeom>
          <a:solidFill>
            <a:srgbClr val="B71515"/>
          </a:solidFill>
          <a:ln w="6350" cap="flat" cmpd="sng" algn="ctr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/>
                <a:ea typeface="Open Sans Extrabold" pitchFamily="34" charset="0"/>
                <a:cs typeface="Cambria"/>
              </a:rPr>
              <a:t>Step 2: Active Study Tasks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930420"/>
              </p:ext>
            </p:extLst>
          </p:nvPr>
        </p:nvGraphicFramePr>
        <p:xfrm>
          <a:off x="1752600" y="1342541"/>
          <a:ext cx="8686800" cy="5449183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587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7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0060">
                <a:tc>
                  <a:txBody>
                    <a:bodyPr/>
                    <a:lstStyle/>
                    <a:p>
                      <a:r>
                        <a:rPr lang="en-US" b="1" dirty="0"/>
                        <a:t>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Topics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Active Study Tasks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3843">
                <a:tc>
                  <a:txBody>
                    <a:bodyPr/>
                    <a:lstStyle/>
                    <a:p>
                      <a:r>
                        <a:rPr lang="en-US" b="1" dirty="0"/>
                        <a:t>1. </a:t>
                      </a:r>
                    </a:p>
                    <a:p>
                      <a:r>
                        <a:rPr lang="en-US" b="1" dirty="0"/>
                        <a:t>Sunday (12/7)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3843">
                <a:tc>
                  <a:txBody>
                    <a:bodyPr/>
                    <a:lstStyle/>
                    <a:p>
                      <a:r>
                        <a:rPr lang="en-US" b="1" dirty="0"/>
                        <a:t>2. </a:t>
                      </a:r>
                    </a:p>
                    <a:p>
                      <a:r>
                        <a:rPr lang="en-US" b="1" dirty="0"/>
                        <a:t>Monday (12/8)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Prepare</a:t>
                      </a:r>
                    </a:p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Review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3843">
                <a:tc>
                  <a:txBody>
                    <a:bodyPr/>
                    <a:lstStyle/>
                    <a:p>
                      <a:r>
                        <a:rPr lang="en-US" b="1" dirty="0"/>
                        <a:t>3. </a:t>
                      </a:r>
                    </a:p>
                    <a:p>
                      <a:r>
                        <a:rPr lang="en-US" b="1" dirty="0"/>
                        <a:t>Tuesday (12/9)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Prepare</a:t>
                      </a:r>
                    </a:p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Review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Review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3843">
                <a:tc>
                  <a:txBody>
                    <a:bodyPr/>
                    <a:lstStyle/>
                    <a:p>
                      <a:r>
                        <a:rPr lang="en-US" b="1" dirty="0"/>
                        <a:t>4. Wednesday (12/10)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Prepare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Review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Review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Review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3843">
                <a:tc>
                  <a:txBody>
                    <a:bodyPr/>
                    <a:lstStyle/>
                    <a:p>
                      <a:r>
                        <a:rPr lang="en-US" b="1" dirty="0"/>
                        <a:t>5. </a:t>
                      </a:r>
                    </a:p>
                    <a:p>
                      <a:r>
                        <a:rPr lang="en-US" b="1" dirty="0"/>
                        <a:t>Thursday (12/11)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Review</a:t>
                      </a:r>
                      <a:endParaRPr lang="en-US" sz="20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b="1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Self-Test</a:t>
                      </a:r>
                      <a:endParaRPr lang="en-US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419600" y="17526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Ch. 1 – Motivation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19600" y="29718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Ch. 1 – Motivation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19600" y="41910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Ch. 1 – Motivation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19600" y="554349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Ch. 1 – Motivation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19600" y="264789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Ch. 2 – Goal Setting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419600" y="389884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Ch. 2 – Goal Setting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19600" y="523869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Ch. 2 – Goal Setting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19600" y="493389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Ch. 3 – Time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19600" y="363849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Ch. 3 – Time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19600" y="462909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Ch. 4 – Learning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9436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All Chapters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419600" y="62484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All Chapters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858000" y="1774794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 hours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883400" y="2631954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 hour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83400" y="2930555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30 </a:t>
            </a:r>
            <a:r>
              <a:rPr lang="en-US" sz="2000" dirty="0" err="1"/>
              <a:t>mins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6883400" y="3629266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 hour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870700" y="4152417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30 </a:t>
            </a:r>
            <a:r>
              <a:rPr lang="en-US" sz="2000" dirty="0" err="1"/>
              <a:t>mins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6870700" y="3899865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15 </a:t>
            </a:r>
            <a:r>
              <a:rPr lang="en-US" sz="2000" dirty="0" err="1"/>
              <a:t>mins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6870700" y="4623856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30 </a:t>
            </a:r>
            <a:r>
              <a:rPr lang="en-US" sz="2000" dirty="0" err="1"/>
              <a:t>mins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6858000" y="4909576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15 </a:t>
            </a:r>
            <a:r>
              <a:rPr lang="en-US" sz="2000" dirty="0" err="1"/>
              <a:t>mins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6858000" y="5195296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15 </a:t>
            </a:r>
            <a:r>
              <a:rPr lang="en-US" sz="2000" dirty="0" err="1"/>
              <a:t>mins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6858000" y="5481016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15 </a:t>
            </a:r>
            <a:r>
              <a:rPr lang="en-US" sz="2000" dirty="0" err="1"/>
              <a:t>mins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6896100" y="598393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 hours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001000" y="1747189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Study Sheet (Create)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001000" y="270203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Note Cards (Create)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001000" y="3000631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Study Sheet (Recite)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001000" y="4153246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Study Sheet (Recite)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988300" y="5454075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Study Sheet (Recite)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001000" y="38862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Note Cards (Quiz)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001000" y="5153711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Note Cards (Quiz)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988300" y="3590671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Note Cards (Create)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001000" y="4849228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Note Cards (Quiz)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001000" y="4567172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Mind Map (Create)</a:t>
            </a:r>
          </a:p>
        </p:txBody>
      </p:sp>
    </p:spTree>
    <p:extLst>
      <p:ext uri="{BB962C8B-B14F-4D97-AF65-F5344CB8AC3E}">
        <p14:creationId xmlns:p14="http://schemas.microsoft.com/office/powerpoint/2010/main" val="167774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083baa8-1180-4335-832d-f0a28d7f4102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EB142D8269814C85E18BC077F55CFC" ma:contentTypeVersion="10" ma:contentTypeDescription="Create a new document." ma:contentTypeScope="" ma:versionID="83018519c5aee91891345116fede21d5">
  <xsd:schema xmlns:xsd="http://www.w3.org/2001/XMLSchema" xmlns:xs="http://www.w3.org/2001/XMLSchema" xmlns:p="http://schemas.microsoft.com/office/2006/metadata/properties" xmlns:ns2="1083baa8-1180-4335-832d-f0a28d7f4102" targetNamespace="http://schemas.microsoft.com/office/2006/metadata/properties" ma:root="true" ma:fieldsID="992b24e791378950c3b7f1108ee41d0a" ns2:_="">
    <xsd:import namespace="1083baa8-1180-4335-832d-f0a28d7f41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83baa8-1180-4335-832d-f0a28d7f41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7b434354-605c-4a24-9fd5-b21458dd13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18B6A6-AFEE-4B0A-A944-C46C4A6C8D2F}">
  <ds:schemaRefs>
    <ds:schemaRef ds:uri="http://schemas.microsoft.com/office/2006/metadata/properties"/>
    <ds:schemaRef ds:uri="http://purl.org/dc/terms/"/>
    <ds:schemaRef ds:uri="http://purl.org/dc/dcmitype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1083baa8-1180-4335-832d-f0a28d7f4102"/>
  </ds:schemaRefs>
</ds:datastoreItem>
</file>

<file path=customXml/itemProps2.xml><?xml version="1.0" encoding="utf-8"?>
<ds:datastoreItem xmlns:ds="http://schemas.openxmlformats.org/officeDocument/2006/customXml" ds:itemID="{738CA893-2AB5-4CD3-9F19-870C3AD57D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886949-D316-49BB-A5E2-3FF2F387E8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83baa8-1180-4335-832d-f0a28d7f41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541</Words>
  <Application>Microsoft Office PowerPoint</Application>
  <PresentationFormat>Widescreen</PresentationFormat>
  <Paragraphs>156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Helvetica</vt:lpstr>
      <vt:lpstr>Office Theme</vt:lpstr>
      <vt:lpstr>5 Day Study Plan</vt:lpstr>
      <vt:lpstr>What is Motivation?</vt:lpstr>
      <vt:lpstr>Step 1: Topics &amp; Time</vt:lpstr>
      <vt:lpstr>Step 2: Active Study Tasks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Day Study Plan</dc:title>
  <dc:creator>Okuley, Lindsey E.</dc:creator>
  <cp:lastModifiedBy>Gladden, Jon</cp:lastModifiedBy>
  <cp:revision>1</cp:revision>
  <dcterms:created xsi:type="dcterms:W3CDTF">2021-03-07T18:05:22Z</dcterms:created>
  <dcterms:modified xsi:type="dcterms:W3CDTF">2024-02-13T03:41:36Z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0x010100B3EB142D8269814C85E18BC077F55CFC</vt:lpwstr>
  </property>
  <property fmtid="{D5CDD505-2E9C-101B-9397-08002B2CF9AE}" pid="3" name="Order">
    <vt:r8>1526600</vt:r8>
  </property>
  <property fmtid="{D5CDD505-2E9C-101B-9397-08002B2CF9AE}" pid="4" name="_activity">
    <vt:lpwstr>{"FileActivityType":"9","FileActivityTimeStamp":"2023-03-20T23:04:20.070Z","FileActivityUsersOnPage":[{"DisplayName":"Monahan, Becca","Id":"monahan.108@buckeyemail.osu.edu"}],"FileActivityNavigationId":null}</vt:lpwstr>
  </property>
  <property fmtid="{D5CDD505-2E9C-101B-9397-08002B2CF9AE}" pid="5" name="_ExtendedDescription">
    <vt:lpwstr/>
  </property>
  <property fmtid="{D5CDD505-2E9C-101B-9397-08002B2CF9AE}" pid="6" name="_ColorTag">
    <vt:lpwstr/>
  </property>
  <property fmtid="{D5CDD505-2E9C-101B-9397-08002B2CF9AE}" pid="7" name="TriggerFlowInfo">
    <vt:lpwstr/>
  </property>
  <property fmtid="{D5CDD505-2E9C-101B-9397-08002B2CF9AE}" pid="8" name="_ColorHex">
    <vt:lpwstr/>
  </property>
  <property fmtid="{D5CDD505-2E9C-101B-9397-08002B2CF9AE}" pid="9" name="_Emoji">
    <vt:lpwstr/>
  </property>
  <property fmtid="{D5CDD505-2E9C-101B-9397-08002B2CF9AE}" pid="10" name="ComplianceAssetId">
    <vt:lpwstr/>
  </property>
</Properties>
</file>